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MuseoModerno Medium" panose="020B0604020202020204" charset="0"/>
      <p:regular r:id="rId17"/>
    </p:embeddedFont>
    <p:embeddedFont>
      <p:font typeface="Source Sans 3" panose="020B0604020202020204" charset="0"/>
      <p:regular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7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7325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862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87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6987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007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67381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532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650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506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52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69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392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362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644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357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082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669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95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798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5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497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781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700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549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73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330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593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7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0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ElectViz: Election Data Visualization for Media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8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the 2019 Indian General Election dataset to create interactive dashboards for data-driven political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900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Akshaya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7344"/>
            <a:ext cx="99618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Conclusion: A Powerful Analysis Tool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07490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ElectViz dashboard serves as a transparent and powerful election analysis tool for journalists, analysts, and the public.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1819751"/>
            <a:ext cx="30480" cy="873204"/>
          </a:xfrm>
          <a:prstGeom prst="rect">
            <a:avLst/>
          </a:prstGeom>
          <a:solidFill>
            <a:srgbClr val="325F7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39" y="3094077"/>
            <a:ext cx="3980736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3094077"/>
            <a:ext cx="3980736" cy="2721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3020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Thank You</a:t>
            </a:r>
            <a:endParaRPr lang="en-US" sz="3550" dirty="0"/>
          </a:p>
        </p:txBody>
      </p:sp>
      <p:sp>
        <p:nvSpPr>
          <p:cNvPr id="8" name="Text 4"/>
          <p:cNvSpPr/>
          <p:nvPr/>
        </p:nvSpPr>
        <p:spPr>
          <a:xfrm>
            <a:off x="793790" y="72092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772478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Overview &amp; Core Purpose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2474952"/>
            <a:ext cx="3693200" cy="2381250"/>
          </a:xfrm>
          <a:prstGeom prst="roundRect">
            <a:avLst>
              <a:gd name="adj" fmla="val 6144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8426" y="2474952"/>
            <a:ext cx="121920" cy="2381250"/>
          </a:xfrm>
          <a:prstGeom prst="roundRect">
            <a:avLst>
              <a:gd name="adj" fmla="val 27031"/>
            </a:avLst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1110496" y="2725102"/>
            <a:ext cx="297406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Real-World Experience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0496" y="3200162"/>
            <a:ext cx="3101459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Gained practical experience handling large public datasets and designing professional business dashboards.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776" y="2474952"/>
            <a:ext cx="3693319" cy="2381250"/>
          </a:xfrm>
          <a:prstGeom prst="roundRect">
            <a:avLst>
              <a:gd name="adj" fmla="val 6144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1296" y="2474952"/>
            <a:ext cx="121920" cy="2381250"/>
          </a:xfrm>
          <a:prstGeom prst="roundRect">
            <a:avLst>
              <a:gd name="adj" fmla="val 27031"/>
            </a:avLst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5023366" y="272510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Media Support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023366" y="3200162"/>
            <a:ext cx="310157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Aimed to show how data-driven insights can support media coverage and political research.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8906" y="5075873"/>
            <a:ext cx="3693200" cy="2381250"/>
          </a:xfrm>
          <a:prstGeom prst="roundRect">
            <a:avLst>
              <a:gd name="adj" fmla="val 6144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8426" y="5075873"/>
            <a:ext cx="121920" cy="2381250"/>
          </a:xfrm>
          <a:prstGeom prst="roundRect">
            <a:avLst>
              <a:gd name="adj" fmla="val 27031"/>
            </a:avLst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1110496" y="532602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Simplification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0496" y="5801082"/>
            <a:ext cx="3101459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purpose was to make complex election information simple, visual, and meaningful for end-users.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025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Primary Objective: Dynamic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1641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Design Dynamic 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4638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Power BI dashboard to analyze nationwide election results.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Identify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trends across candidates, parties, and states.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987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Support Transparency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transparent and fact-based election interpretation.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insights presented included votes, education, gender, and financial background of candidates.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1857"/>
            <a:ext cx="823674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Technologies &amp; Data Preparation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74140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Technologies Used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27829" y="2300049"/>
            <a:ext cx="4965502" cy="2245638"/>
          </a:xfrm>
          <a:prstGeom prst="roundRect">
            <a:avLst>
              <a:gd name="adj" fmla="val 1389"/>
            </a:avLst>
          </a:prstGeom>
          <a:solidFill>
            <a:srgbClr val="F3EEE3"/>
          </a:solidFill>
          <a:ln/>
        </p:spPr>
      </p:sp>
      <p:sp>
        <p:nvSpPr>
          <p:cNvPr id="5" name="Shape 3"/>
          <p:cNvSpPr/>
          <p:nvPr/>
        </p:nvSpPr>
        <p:spPr>
          <a:xfrm>
            <a:off x="727829" y="2300049"/>
            <a:ext cx="4965502" cy="748546"/>
          </a:xfrm>
          <a:prstGeom prst="roundRect">
            <a:avLst>
              <a:gd name="adj" fmla="val 4167"/>
            </a:avLst>
          </a:prstGeom>
          <a:solidFill>
            <a:srgbClr val="F3EEE3"/>
          </a:solidFill>
          <a:ln/>
        </p:spPr>
      </p:sp>
      <p:sp>
        <p:nvSpPr>
          <p:cNvPr id="6" name="Text 4"/>
          <p:cNvSpPr/>
          <p:nvPr/>
        </p:nvSpPr>
        <p:spPr>
          <a:xfrm>
            <a:off x="935712" y="2507933"/>
            <a:ext cx="454973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Microsoft Power BI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7829" y="3048595"/>
            <a:ext cx="4965502" cy="748546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8" name="Shape 6"/>
          <p:cNvSpPr/>
          <p:nvPr/>
        </p:nvSpPr>
        <p:spPr>
          <a:xfrm>
            <a:off x="727829" y="3048595"/>
            <a:ext cx="4965502" cy="22860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9" name="Text 7"/>
          <p:cNvSpPr/>
          <p:nvPr/>
        </p:nvSpPr>
        <p:spPr>
          <a:xfrm>
            <a:off x="935712" y="3256478"/>
            <a:ext cx="454973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Query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7829" y="3797141"/>
            <a:ext cx="4965502" cy="748546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11" name="Shape 9"/>
          <p:cNvSpPr/>
          <p:nvPr/>
        </p:nvSpPr>
        <p:spPr>
          <a:xfrm>
            <a:off x="727829" y="3797141"/>
            <a:ext cx="4965502" cy="22860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12" name="Text 10"/>
          <p:cNvSpPr/>
          <p:nvPr/>
        </p:nvSpPr>
        <p:spPr>
          <a:xfrm>
            <a:off x="935712" y="4005024"/>
            <a:ext cx="454973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DAX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7829" y="4779526"/>
            <a:ext cx="496550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Source: Election Commission of India (Official public dataset in Excel/CSV format).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08157" y="174140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Cleaning Steps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10047684" y="2300049"/>
            <a:ext cx="22860" cy="5125998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16" name="Shape 14"/>
          <p:cNvSpPr/>
          <p:nvPr/>
        </p:nvSpPr>
        <p:spPr>
          <a:xfrm>
            <a:off x="9666089" y="2522458"/>
            <a:ext cx="415885" cy="22860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17" name="Shape 15"/>
          <p:cNvSpPr/>
          <p:nvPr/>
        </p:nvSpPr>
        <p:spPr>
          <a:xfrm>
            <a:off x="9981188" y="2455962"/>
            <a:ext cx="155853" cy="155853"/>
          </a:xfrm>
          <a:prstGeom prst="roundRect">
            <a:avLst>
              <a:gd name="adj" fmla="val 293353"/>
            </a:avLst>
          </a:prstGeom>
          <a:solidFill>
            <a:srgbClr val="325F7B"/>
          </a:solidFill>
          <a:ln/>
        </p:spPr>
      </p:sp>
      <p:sp>
        <p:nvSpPr>
          <p:cNvPr id="18" name="Text 16"/>
          <p:cNvSpPr/>
          <p:nvPr/>
        </p:nvSpPr>
        <p:spPr>
          <a:xfrm>
            <a:off x="6208157" y="2367558"/>
            <a:ext cx="3019187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duplicates &amp; irrelevant rows.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036254" y="3770114"/>
            <a:ext cx="415885" cy="22860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20" name="Shape 18"/>
          <p:cNvSpPr/>
          <p:nvPr/>
        </p:nvSpPr>
        <p:spPr>
          <a:xfrm>
            <a:off x="9981188" y="3703618"/>
            <a:ext cx="155853" cy="155853"/>
          </a:xfrm>
          <a:prstGeom prst="roundRect">
            <a:avLst>
              <a:gd name="adj" fmla="val 293353"/>
            </a:avLst>
          </a:prstGeom>
          <a:solidFill>
            <a:srgbClr val="325F7B"/>
          </a:solidFill>
          <a:ln/>
        </p:spPr>
      </p:sp>
      <p:sp>
        <p:nvSpPr>
          <p:cNvPr id="21" name="Text 19"/>
          <p:cNvSpPr/>
          <p:nvPr/>
        </p:nvSpPr>
        <p:spPr>
          <a:xfrm>
            <a:off x="10890885" y="3615214"/>
            <a:ext cx="3019187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names and converted text to numeric formats.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666089" y="4843582"/>
            <a:ext cx="415885" cy="22860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23" name="Shape 21"/>
          <p:cNvSpPr/>
          <p:nvPr/>
        </p:nvSpPr>
        <p:spPr>
          <a:xfrm>
            <a:off x="9981188" y="4777085"/>
            <a:ext cx="155853" cy="155853"/>
          </a:xfrm>
          <a:prstGeom prst="roundRect">
            <a:avLst>
              <a:gd name="adj" fmla="val 293353"/>
            </a:avLst>
          </a:prstGeom>
          <a:solidFill>
            <a:srgbClr val="325F7B"/>
          </a:solidFill>
          <a:ln/>
        </p:spPr>
      </p:sp>
      <p:sp>
        <p:nvSpPr>
          <p:cNvPr id="24" name="Text 22"/>
          <p:cNvSpPr/>
          <p:nvPr/>
        </p:nvSpPr>
        <p:spPr>
          <a:xfrm>
            <a:off x="6208157" y="4688681"/>
            <a:ext cx="3019187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Cleaned asset/liability fields (₹ formatting).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036254" y="5917168"/>
            <a:ext cx="415885" cy="22860"/>
          </a:xfrm>
          <a:prstGeom prst="roundRect">
            <a:avLst>
              <a:gd name="adj" fmla="val 136455"/>
            </a:avLst>
          </a:prstGeom>
          <a:solidFill>
            <a:srgbClr val="D9D4C9"/>
          </a:solidFill>
          <a:ln/>
        </p:spPr>
      </p:sp>
      <p:sp>
        <p:nvSpPr>
          <p:cNvPr id="26" name="Shape 24"/>
          <p:cNvSpPr/>
          <p:nvPr/>
        </p:nvSpPr>
        <p:spPr>
          <a:xfrm>
            <a:off x="9981188" y="5850672"/>
            <a:ext cx="155853" cy="155853"/>
          </a:xfrm>
          <a:prstGeom prst="roundRect">
            <a:avLst>
              <a:gd name="adj" fmla="val 293353"/>
            </a:avLst>
          </a:prstGeom>
          <a:solidFill>
            <a:srgbClr val="325F7B"/>
          </a:solidFill>
          <a:ln/>
        </p:spPr>
      </p:sp>
      <p:sp>
        <p:nvSpPr>
          <p:cNvPr id="27" name="Text 25"/>
          <p:cNvSpPr/>
          <p:nvPr/>
        </p:nvSpPr>
        <p:spPr>
          <a:xfrm>
            <a:off x="10890885" y="5762268"/>
            <a:ext cx="3019187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missing values and created structured tables.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522" y="683300"/>
            <a:ext cx="7227094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Scope: Rich Candidate Details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3522" y="1414701"/>
            <a:ext cx="80369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raw data provided comprehensive information, which was structured for analysis.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522" y="1845469"/>
            <a:ext cx="395407" cy="3954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3522" y="2438519"/>
            <a:ext cx="197703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Candidate &amp; Party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553522" y="2780586"/>
            <a:ext cx="80369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Details on affiliations and performance.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522" y="3349704"/>
            <a:ext cx="395407" cy="3954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3522" y="3942755"/>
            <a:ext cx="197703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Assets &amp; Liabilities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553522" y="4284821"/>
            <a:ext cx="80369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background analysis.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522" y="4853940"/>
            <a:ext cx="395407" cy="3954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3522" y="5446990"/>
            <a:ext cx="197703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Criminal Cases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553522" y="5789057"/>
            <a:ext cx="80369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Information on legal history.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522" y="6358176"/>
            <a:ext cx="395407" cy="39540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522" y="6951226"/>
            <a:ext cx="197703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Demographics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553522" y="7293293"/>
            <a:ext cx="80369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Gender, age, and education levels.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57595"/>
            <a:ext cx="76528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Dashboard Features: Key Visuals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969" y="2408396"/>
            <a:ext cx="76528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ElectViz dashboard incorporated diverse visuals to present complex data clearly.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1860" y="2995196"/>
            <a:ext cx="319445" cy="3194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24199" y="2988707"/>
            <a:ext cx="272831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Performance Tracking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924199" y="3449241"/>
            <a:ext cx="696063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Party performance charts and KPI Metrics summary.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1860" y="4222492"/>
            <a:ext cx="319445" cy="3194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24199" y="421600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Geographic View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6924199" y="4676537"/>
            <a:ext cx="696063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State-wise map visual for regional results.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1860" y="5449788"/>
            <a:ext cx="319445" cy="3194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24199" y="5443299"/>
            <a:ext cx="328422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Demographic Distribution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6924199" y="5903833"/>
            <a:ext cx="696063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and category-wise distribution of winners.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1860" y="6677085"/>
            <a:ext cx="319445" cy="31944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24199" y="667059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Correlation Analysis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6924199" y="7131129"/>
            <a:ext cx="696063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Scatter analysis of Assets vs. Criminal Cases.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488" y="522089"/>
            <a:ext cx="6326743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Insights from the Data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495068"/>
            <a:ext cx="22860" cy="6212800"/>
          </a:xfrm>
          <a:prstGeom prst="roundRect">
            <a:avLst>
              <a:gd name="adj" fmla="val 124588"/>
            </a:avLst>
          </a:prstGeom>
          <a:solidFill>
            <a:srgbClr val="D9D4C9"/>
          </a:solidFill>
          <a:ln/>
        </p:spPr>
      </p:sp>
      <p:sp>
        <p:nvSpPr>
          <p:cNvPr id="4" name="Shape 2"/>
          <p:cNvSpPr/>
          <p:nvPr/>
        </p:nvSpPr>
        <p:spPr>
          <a:xfrm>
            <a:off x="641628" y="1495068"/>
            <a:ext cx="6650712" cy="1139190"/>
          </a:xfrm>
          <a:prstGeom prst="roundRect">
            <a:avLst>
              <a:gd name="adj" fmla="val 2500"/>
            </a:avLst>
          </a:prstGeom>
          <a:solidFill>
            <a:srgbClr val="F3EEE3"/>
          </a:solidFill>
          <a:ln/>
        </p:spPr>
      </p:sp>
      <p:sp>
        <p:nvSpPr>
          <p:cNvPr id="5" name="Text 3"/>
          <p:cNvSpPr/>
          <p:nvPr/>
        </p:nvSpPr>
        <p:spPr>
          <a:xfrm>
            <a:off x="4729163" y="1684853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Gender Disparity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1413" y="2095262"/>
            <a:ext cx="627114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Majority of election winners were male candidates.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338060" y="3013948"/>
            <a:ext cx="6650712" cy="1397675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7527846" y="3203734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Education &amp; Wealth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27846" y="3614142"/>
            <a:ext cx="6271141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education and greater wealth correlated with a significantly better win ratio.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41628" y="4791313"/>
            <a:ext cx="6650712" cy="1139190"/>
          </a:xfrm>
          <a:prstGeom prst="roundRect">
            <a:avLst>
              <a:gd name="adj" fmla="val 2500"/>
            </a:avLst>
          </a:prstGeom>
          <a:solidFill>
            <a:srgbClr val="F3EEE3"/>
          </a:solidFill>
          <a:ln/>
        </p:spPr>
      </p:sp>
      <p:sp>
        <p:nvSpPr>
          <p:cNvPr id="11" name="Text 9"/>
          <p:cNvSpPr/>
          <p:nvPr/>
        </p:nvSpPr>
        <p:spPr>
          <a:xfrm>
            <a:off x="4729163" y="4981099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Party Dominance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1413" y="5391507"/>
            <a:ext cx="627114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BJP performed strongest nationwide, securing the most winners.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338060" y="6310193"/>
            <a:ext cx="6650712" cy="1397675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14" name="Text 12"/>
          <p:cNvSpPr/>
          <p:nvPr/>
        </p:nvSpPr>
        <p:spPr>
          <a:xfrm>
            <a:off x="7527846" y="6499979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Criminal Charges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27846" y="6910388"/>
            <a:ext cx="6271141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showed that some candidates with criminal charges successfully won elections.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7577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Challenges and Resolutions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1385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321385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Resolution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86417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Inconsistent raw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386417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cleaning and formatting in Excel &amp; Power Query.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51449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relationship model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451449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structured star schema for data modeling.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16481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DAX formula complexity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516481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modular and simplified DAX calculations.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81513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 much data for visuals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81513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a clean, minimal BI design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407"/>
            <a:ext cx="9936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Internship Learnings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2161"/>
            <a:ext cx="3082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Technical Skills Gained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333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 dashboard creation &amp; KPI techniques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75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modeling &amp; advanced DAX measures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177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cleaning with Power Query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599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problem solving on datasets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268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strengthened practical BI knowledge and boosted confidence in real-world analytics.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052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599521" y="2661642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3EEE3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3009" y="3171944"/>
            <a:ext cx="340162" cy="34016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733592" y="2888456"/>
            <a:ext cx="5110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real-time election data via API.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99521" y="4249341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3EEE3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3009" y="4759643"/>
            <a:ext cx="340162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733592" y="4476155"/>
            <a:ext cx="5110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ML model for result prediction.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599521" y="5837039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F3EEE3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3009" y="6347341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733592" y="6063853"/>
            <a:ext cx="51106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web-based and mobile-view BI dashboards.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</TotalTime>
  <Words>524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MuseoModerno Medium</vt:lpstr>
      <vt:lpstr>Wingdings 3</vt:lpstr>
      <vt:lpstr>Source Sans 3</vt:lpstr>
      <vt:lpstr>Century Gothic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akshaya suresh</cp:lastModifiedBy>
  <cp:revision>3</cp:revision>
  <dcterms:created xsi:type="dcterms:W3CDTF">2025-11-03T13:08:02Z</dcterms:created>
  <dcterms:modified xsi:type="dcterms:W3CDTF">2025-11-03T14:10:37Z</dcterms:modified>
</cp:coreProperties>
</file>